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63" r:id="rId3"/>
    <p:sldId id="259" r:id="rId4"/>
    <p:sldId id="265" r:id="rId5"/>
    <p:sldId id="286" r:id="rId6"/>
    <p:sldId id="316" r:id="rId7"/>
    <p:sldId id="260" r:id="rId8"/>
    <p:sldId id="261" r:id="rId9"/>
    <p:sldId id="354" r:id="rId10"/>
    <p:sldId id="262" r:id="rId11"/>
    <p:sldId id="325" r:id="rId12"/>
    <p:sldId id="305" r:id="rId13"/>
    <p:sldId id="267" r:id="rId14"/>
    <p:sldId id="288" r:id="rId15"/>
    <p:sldId id="257" r:id="rId16"/>
    <p:sldId id="258" r:id="rId17"/>
    <p:sldId id="284" r:id="rId18"/>
    <p:sldId id="270" r:id="rId19"/>
    <p:sldId id="317" r:id="rId20"/>
    <p:sldId id="289" r:id="rId21"/>
    <p:sldId id="268" r:id="rId22"/>
    <p:sldId id="269" r:id="rId23"/>
    <p:sldId id="285" r:id="rId24"/>
    <p:sldId id="355" r:id="rId25"/>
    <p:sldId id="318" r:id="rId26"/>
    <p:sldId id="306" r:id="rId27"/>
    <p:sldId id="303" r:id="rId28"/>
    <p:sldId id="301" r:id="rId29"/>
    <p:sldId id="304" r:id="rId30"/>
    <p:sldId id="356" r:id="rId31"/>
    <p:sldId id="320" r:id="rId32"/>
    <p:sldId id="308" r:id="rId33"/>
    <p:sldId id="273" r:id="rId34"/>
    <p:sldId id="275" r:id="rId35"/>
    <p:sldId id="274" r:id="rId36"/>
    <p:sldId id="357" r:id="rId37"/>
    <p:sldId id="322" r:id="rId38"/>
    <p:sldId id="309" r:id="rId39"/>
    <p:sldId id="281" r:id="rId40"/>
    <p:sldId id="280" r:id="rId41"/>
    <p:sldId id="278" r:id="rId42"/>
    <p:sldId id="358" r:id="rId43"/>
    <p:sldId id="323" r:id="rId44"/>
    <p:sldId id="310" r:id="rId45"/>
    <p:sldId id="298" r:id="rId46"/>
    <p:sldId id="296" r:id="rId47"/>
    <p:sldId id="294" r:id="rId48"/>
    <p:sldId id="359" r:id="rId49"/>
    <p:sldId id="324" r:id="rId50"/>
    <p:sldId id="346" r:id="rId51"/>
    <p:sldId id="345" r:id="rId52"/>
    <p:sldId id="344" r:id="rId53"/>
    <p:sldId id="343" r:id="rId54"/>
    <p:sldId id="360" r:id="rId55"/>
    <p:sldId id="340" r:id="rId56"/>
    <p:sldId id="332" r:id="rId57"/>
    <p:sldId id="331" r:id="rId58"/>
    <p:sldId id="330" r:id="rId59"/>
    <p:sldId id="329" r:id="rId60"/>
    <p:sldId id="361" r:id="rId61"/>
    <p:sldId id="326" r:id="rId62"/>
    <p:sldId id="339" r:id="rId63"/>
    <p:sldId id="338" r:id="rId64"/>
    <p:sldId id="337" r:id="rId65"/>
    <p:sldId id="336" r:id="rId66"/>
    <p:sldId id="362" r:id="rId67"/>
    <p:sldId id="333" r:id="rId68"/>
    <p:sldId id="347" r:id="rId69"/>
    <p:sldId id="348" r:id="rId70"/>
    <p:sldId id="349" r:id="rId71"/>
    <p:sldId id="353" r:id="rId72"/>
    <p:sldId id="350" r:id="rId73"/>
    <p:sldId id="351" r:id="rId74"/>
    <p:sldId id="363" r:id="rId75"/>
    <p:sldId id="35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varScale="1">
        <p:scale>
          <a:sx n="117" d="100"/>
          <a:sy n="117"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53</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upgrading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 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 1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over Enterprise Network</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a:t>
            </a:r>
            <a:r>
              <a:rPr lang="en-US" sz="4400" dirty="0">
                <a:cs typeface="Calibri Light"/>
              </a:rPr>
              <a:t>EVPN over Enterprise Network</a:t>
            </a:r>
            <a:endParaRPr lang="en-US" sz="4400" dirty="0"/>
          </a:p>
        </p:txBody>
      </p:sp>
      <p:pic>
        <p:nvPicPr>
          <p:cNvPr id="7" name="Picture 6">
            <a:extLst>
              <a:ext uri="{FF2B5EF4-FFF2-40B4-BE49-F238E27FC236}">
                <a16:creationId xmlns:a16="http://schemas.microsoft.com/office/drawing/2014/main" id="{D0518850-7321-BCEA-4C86-523C6DDC1881}"/>
              </a:ext>
            </a:extLst>
          </p:cNvPr>
          <p:cNvPicPr>
            <a:picLocks noChangeAspect="1"/>
          </p:cNvPicPr>
          <p:nvPr/>
        </p:nvPicPr>
        <p:blipFill>
          <a:blip r:embed="rId2"/>
          <a:stretch>
            <a:fillRect/>
          </a:stretch>
        </p:blipFill>
        <p:spPr>
          <a:xfrm>
            <a:off x="1363578" y="966249"/>
            <a:ext cx="10828421" cy="5635107"/>
          </a:xfrm>
          <a:prstGeom prst="rect">
            <a:avLst/>
          </a:prstGeom>
        </p:spPr>
      </p:pic>
    </p:spTree>
    <p:extLst>
      <p:ext uri="{BB962C8B-B14F-4D97-AF65-F5344CB8AC3E}">
        <p14:creationId xmlns:p14="http://schemas.microsoft.com/office/powerpoint/2010/main" val="113198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sp>
        <p:nvSpPr>
          <p:cNvPr id="9" name="TextBox 8">
            <a:extLst>
              <a:ext uri="{FF2B5EF4-FFF2-40B4-BE49-F238E27FC236}">
                <a16:creationId xmlns:a16="http://schemas.microsoft.com/office/drawing/2014/main" id="{ECC47DAF-7E0C-07BD-C3C4-F21CA1E64159}"/>
              </a:ext>
            </a:extLst>
          </p:cNvPr>
          <p:cNvSpPr txBox="1"/>
          <p:nvPr/>
        </p:nvSpPr>
        <p:spPr>
          <a:xfrm>
            <a:off x="1540267" y="1057115"/>
            <a:ext cx="6183084" cy="5324535"/>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Ex3-CoreNet-eos1-eos2-eos5-eos17, eos1</a:t>
            </a:r>
          </a:p>
          <a:p>
            <a:r>
              <a:rPr lang="en-US" sz="1000" dirty="0"/>
              <a:t>Network, Ex3-CoreNet-eos1-eos2-eos5-eos17, eos17</a:t>
            </a:r>
          </a:p>
          <a:p>
            <a:r>
              <a:rPr lang="en-US" sz="1000" dirty="0"/>
              <a:t>Network, Ex3-CoreNet-eos1-eos2-eos5-eos17, eos2</a:t>
            </a:r>
          </a:p>
          <a:p>
            <a:r>
              <a:rPr lang="en-US" sz="1000" dirty="0"/>
              <a:t>Network, Ex3-CoreNet-eos1-eos2-eos5-eos17, eos5</a:t>
            </a:r>
          </a:p>
        </p:txBody>
      </p:sp>
      <p:sp>
        <p:nvSpPr>
          <p:cNvPr id="8" name="TextBox 7">
            <a:extLst>
              <a:ext uri="{FF2B5EF4-FFF2-40B4-BE49-F238E27FC236}">
                <a16:creationId xmlns:a16="http://schemas.microsoft.com/office/drawing/2014/main" id="{F9FCA2EA-8D8A-764D-9ADE-05D12AE3E128}"/>
              </a:ext>
            </a:extLst>
          </p:cNvPr>
          <p:cNvSpPr txBox="1"/>
          <p:nvPr/>
        </p:nvSpPr>
        <p:spPr>
          <a:xfrm>
            <a:off x="6961909" y="1133693"/>
            <a:ext cx="6183744" cy="5016758"/>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RR, eos17</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17.17.17.17, eos17</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09653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40168"/>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
        <p:nvSpPr>
          <p:cNvPr id="15" name="TextBox 14">
            <a:extLst>
              <a:ext uri="{FF2B5EF4-FFF2-40B4-BE49-F238E27FC236}">
                <a16:creationId xmlns:a16="http://schemas.microsoft.com/office/drawing/2014/main" id="{9776367E-6495-E301-1178-2ED5791EDEA8}"/>
              </a:ext>
            </a:extLst>
          </p:cNvPr>
          <p:cNvSpPr txBox="1"/>
          <p:nvPr/>
        </p:nvSpPr>
        <p:spPr>
          <a:xfrm>
            <a:off x="7151254" y="5075"/>
            <a:ext cx="4202546" cy="523220"/>
          </a:xfrm>
          <a:prstGeom prst="rect">
            <a:avLst/>
          </a:prstGeom>
          <a:noFill/>
        </p:spPr>
        <p:txBody>
          <a:bodyPr wrap="square" rtlCol="0">
            <a:spAutoFit/>
          </a:bodyPr>
          <a:lstStyle/>
          <a:p>
            <a:r>
              <a:rPr lang="en-US" sz="2800" dirty="0"/>
              <a:t>EVPN Studio Clone</a:t>
            </a:r>
          </a:p>
        </p:txBody>
      </p:sp>
      <p:pic>
        <p:nvPicPr>
          <p:cNvPr id="5" name="Picture 4">
            <a:extLst>
              <a:ext uri="{FF2B5EF4-FFF2-40B4-BE49-F238E27FC236}">
                <a16:creationId xmlns:a16="http://schemas.microsoft.com/office/drawing/2014/main" id="{06F87540-4E7F-527D-CAC5-E2F08FD35EE2}"/>
              </a:ext>
            </a:extLst>
          </p:cNvPr>
          <p:cNvPicPr>
            <a:picLocks noChangeAspect="1"/>
          </p:cNvPicPr>
          <p:nvPr/>
        </p:nvPicPr>
        <p:blipFill>
          <a:blip r:embed="rId6"/>
          <a:stretch>
            <a:fillRect/>
          </a:stretch>
        </p:blipFill>
        <p:spPr>
          <a:xfrm>
            <a:off x="6997995" y="449321"/>
            <a:ext cx="4899479" cy="1312820"/>
          </a:xfrm>
          <a:prstGeom prst="rect">
            <a:avLst/>
          </a:prstGeom>
        </p:spPr>
      </p:pic>
      <p:sp>
        <p:nvSpPr>
          <p:cNvPr id="19" name="TextBox 18">
            <a:extLst>
              <a:ext uri="{FF2B5EF4-FFF2-40B4-BE49-F238E27FC236}">
                <a16:creationId xmlns:a16="http://schemas.microsoft.com/office/drawing/2014/main" id="{0AC2DEFF-B5C6-D5CA-61EA-799F2E098FEB}"/>
              </a:ext>
            </a:extLst>
          </p:cNvPr>
          <p:cNvSpPr txBox="1"/>
          <p:nvPr/>
        </p:nvSpPr>
        <p:spPr>
          <a:xfrm>
            <a:off x="9249904" y="574555"/>
            <a:ext cx="2816627" cy="646331"/>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304077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 Campus to ISP</a:t>
            </a:r>
            <a:br>
              <a:rPr lang="en-US" dirty="0">
                <a:ea typeface="+mj-lt"/>
                <a:cs typeface="+mj-lt"/>
              </a:rPr>
            </a:br>
            <a:r>
              <a:rPr lang="en-US" sz="2000" dirty="0">
                <a:ea typeface="+mj-lt"/>
                <a:cs typeface="+mj-lt"/>
              </a:rPr>
              <a:t>BGP and OSPF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3 Edge Routers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Ex4-CoreNet-eos1-eos11-eos13, eos1</a:t>
            </a:r>
          </a:p>
          <a:p>
            <a:r>
              <a:rPr lang="en-US" sz="1000" dirty="0"/>
              <a:t>Network, Ex4-CoreNet-eos1-eos11-eos13, eos11</a:t>
            </a:r>
          </a:p>
          <a:p>
            <a:r>
              <a:rPr lang="en-US" sz="1000" dirty="0"/>
              <a:t>Network, Ex4-CoreNet-eos1-eos11-eos13,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Campus to Campus EVPN</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Ex5-CoreNet-eos1-eos2-eos5-eos11-eos13-eos17, eos1</a:t>
            </a:r>
          </a:p>
          <a:p>
            <a:r>
              <a:rPr lang="en-US" sz="1000" dirty="0"/>
              <a:t>Network, Ex5-CoreNet-eos1-eos2-eos5-eos11-eos13-eos17, eos11</a:t>
            </a:r>
          </a:p>
          <a:p>
            <a:r>
              <a:rPr lang="en-US" sz="1000" dirty="0"/>
              <a:t>Network, Ex5-CoreNet-eos1-eos2-eos5-eos11-eos13-eos17, eos13</a:t>
            </a:r>
          </a:p>
          <a:p>
            <a:r>
              <a:rPr lang="en-US" sz="1000" dirty="0"/>
              <a:t>Network, Ex5-CoreNet-eos1-eos2-eos5-eos11-eos13-eos17, eos17</a:t>
            </a:r>
          </a:p>
          <a:p>
            <a:r>
              <a:rPr lang="en-US" sz="1000" dirty="0"/>
              <a:t>Network, Ex5-CoreNet-eos1-eos2-eos5-eos11-eos13-eos17, eos2</a:t>
            </a:r>
          </a:p>
          <a:p>
            <a:r>
              <a:rPr lang="en-US" sz="1000" dirty="0"/>
              <a:t>Network, Ex5-CoreNet-eos1-eos2-eos5-eos11-eos13-eos17,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spTree>
    <p:extLst>
      <p:ext uri="{BB962C8B-B14F-4D97-AF65-F5344CB8AC3E}">
        <p14:creationId xmlns:p14="http://schemas.microsoft.com/office/powerpoint/2010/main" val="3091200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 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2"/>
              </a:rPr>
              <a:t>https://github.com/arista-netdevops-community/CloudVisionPortal-Examples/tree/master/CloudVision_Studios/Enterprise%20Routing%20Studio%20Examples</a:t>
            </a:r>
            <a:endParaRPr lang="en-US" dirty="0">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All the input data and tags have been put in files to upload into CV</a:t>
            </a:r>
          </a:p>
        </p:txBody>
      </p:sp>
    </p:spTree>
    <p:extLst>
      <p:ext uri="{BB962C8B-B14F-4D97-AF65-F5344CB8AC3E}">
        <p14:creationId xmlns:p14="http://schemas.microsoft.com/office/powerpoint/2010/main" val="2737428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 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 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br>
              <a:rPr lang="en-US" dirty="0">
                <a:cs typeface="Calibri Light"/>
              </a:rPr>
            </a:br>
            <a:r>
              <a:rPr lang="en-US" sz="2800" dirty="0">
                <a:cs typeface="Calibri Light"/>
              </a:rPr>
              <a:t>Download these files to your laptop</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Enterprise Core and the DCs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10: Campus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Enable Export/Import of Studios data files in CV</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a:t>
            </a:r>
            <a:endParaRPr lang="en-US" sz="4800" dirty="0"/>
          </a:p>
        </p:txBody>
      </p:sp>
      <p:pic>
        <p:nvPicPr>
          <p:cNvPr id="6" name="Picture 5">
            <a:extLst>
              <a:ext uri="{FF2B5EF4-FFF2-40B4-BE49-F238E27FC236}">
                <a16:creationId xmlns:a16="http://schemas.microsoft.com/office/drawing/2014/main" id="{9F485DFA-AD81-E0E3-D55F-CF80AA3E771E}"/>
              </a:ext>
            </a:extLst>
          </p:cNvPr>
          <p:cNvPicPr>
            <a:picLocks noChangeAspect="1"/>
          </p:cNvPicPr>
          <p:nvPr/>
        </p:nvPicPr>
        <p:blipFill>
          <a:blip r:embed="rId2"/>
          <a:stretch>
            <a:fillRect/>
          </a:stretch>
        </p:blipFill>
        <p:spPr>
          <a:xfrm>
            <a:off x="1382753" y="1206003"/>
            <a:ext cx="9426494" cy="5668162"/>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66D8-376E-109C-E3E1-4585695A6E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E357F5-5D4F-CD86-0681-31271D5F4F7C}"/>
              </a:ext>
            </a:extLst>
          </p:cNvPr>
          <p:cNvPicPr>
            <a:picLocks noChangeAspect="1"/>
          </p:cNvPicPr>
          <p:nvPr/>
        </p:nvPicPr>
        <p:blipFill>
          <a:blip r:embed="rId2"/>
          <a:stretch>
            <a:fillRect/>
          </a:stretch>
        </p:blipFill>
        <p:spPr>
          <a:xfrm>
            <a:off x="0" y="65868"/>
            <a:ext cx="12192000" cy="6726264"/>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1-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1505148" y="1105472"/>
            <a:ext cx="6221894" cy="4555093"/>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Network, End-Device-eos12, eos12</a:t>
            </a:r>
          </a:p>
          <a:p>
            <a:r>
              <a:rPr lang="en-US" sz="1000" dirty="0"/>
              <a:t>Network, Ex10-CoreNet-eos1-eos2-eos3-eos4-eos5-eos6-eos9-eos11-eos13-eos17, eos1</a:t>
            </a:r>
          </a:p>
          <a:p>
            <a:r>
              <a:rPr lang="en-US" sz="1000" dirty="0"/>
              <a:t>Network, Ex10-CoreNet-eos1-eos2-eos3-eos4-eos5-eos6-eos9-eos11-eos13-eos17, eos11</a:t>
            </a:r>
          </a:p>
          <a:p>
            <a:r>
              <a:rPr lang="en-US" sz="1000" dirty="0"/>
              <a:t>Network, Ex10-CoreNet-eos1-eos2-eos3-eos4-eos5-eos6-eos9-eos11-eos13-eos17, eos13</a:t>
            </a:r>
          </a:p>
          <a:p>
            <a:r>
              <a:rPr lang="en-US" sz="1000" dirty="0"/>
              <a:t>Network, Ex10-CoreNet-eos1-eos2-eos3-eos4-eos5-eos6-eos9-eos11-eos13-eos17, eos17</a:t>
            </a:r>
          </a:p>
          <a:p>
            <a:r>
              <a:rPr lang="en-US" sz="1000" dirty="0"/>
              <a:t>Network, Ex10-CoreNet-eos1-eos2-eos3-eos4-eos5-eos6-eos9-eos11-eos13-eos17, eos2</a:t>
            </a:r>
          </a:p>
          <a:p>
            <a:r>
              <a:rPr lang="en-US" sz="1000" dirty="0"/>
              <a:t>Network, Ex10-CoreNet-eos1-eos2-eos3-eos4-eos5-eos6-eos9-eos11-eos13-eos17, eos3</a:t>
            </a:r>
          </a:p>
          <a:p>
            <a:r>
              <a:rPr lang="en-US" sz="1000" dirty="0"/>
              <a:t>Network, Ex10-CoreNet-eos1-eos2-eos3-eos4-eos5-eos6-eos9-eos11-eos13-eos17, eos4</a:t>
            </a:r>
          </a:p>
          <a:p>
            <a:r>
              <a:rPr lang="en-US" sz="1000" dirty="0"/>
              <a:t>Network, Ex10-CoreNet-eos1-eos2-eos3-eos4-eos5-eos6-eos9-eos11-eos13-eos17, eos5</a:t>
            </a:r>
          </a:p>
          <a:p>
            <a:r>
              <a:rPr lang="en-US" sz="1000" dirty="0"/>
              <a:t>Network, Ex10-CoreNet-eos1-eos2-eos3-eos4-eos5-eos6-eos9-eos11-eos13-eos17, eos6</a:t>
            </a:r>
          </a:p>
          <a:p>
            <a:r>
              <a:rPr lang="en-US" sz="1000" dirty="0"/>
              <a:t>Network, Ex10-CoreNet-eos1-eos2-eos3-eos4-eos5-eos6-eos9-eos11-eos13-eos17,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8199216" y="958202"/>
            <a:ext cx="6220690" cy="6709529"/>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eos3</a:t>
            </a:r>
          </a:p>
          <a:p>
            <a:r>
              <a:rPr lang="en-US" sz="1000" dirty="0"/>
              <a:t>Role, Core, eos4</a:t>
            </a:r>
          </a:p>
          <a:p>
            <a:r>
              <a:rPr lang="en-US" sz="1000" dirty="0"/>
              <a:t>Role, Core, eos5</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RR, eos17</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eos17</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B85728-36FD-9173-14BC-5443DAC04F92}"/>
              </a:ext>
            </a:extLst>
          </p:cNvPr>
          <p:cNvPicPr>
            <a:picLocks noChangeAspect="1"/>
          </p:cNvPicPr>
          <p:nvPr/>
        </p:nvPicPr>
        <p:blipFill>
          <a:blip r:embed="rId2"/>
          <a:stretch>
            <a:fillRect/>
          </a:stretch>
        </p:blipFill>
        <p:spPr>
          <a:xfrm>
            <a:off x="553554" y="954600"/>
            <a:ext cx="4511734" cy="2514737"/>
          </a:xfrm>
          <a:prstGeom prst="rect">
            <a:avLst/>
          </a:prstGeom>
        </p:spPr>
      </p:pic>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4" name="Picture 3">
            <a:extLst>
              <a:ext uri="{FF2B5EF4-FFF2-40B4-BE49-F238E27FC236}">
                <a16:creationId xmlns:a16="http://schemas.microsoft.com/office/drawing/2014/main" id="{E1A1C981-A52A-8C25-F8EE-B6F9508E6AD8}"/>
              </a:ext>
            </a:extLst>
          </p:cNvPr>
          <p:cNvPicPr>
            <a:picLocks noChangeAspect="1"/>
          </p:cNvPicPr>
          <p:nvPr/>
        </p:nvPicPr>
        <p:blipFill>
          <a:blip r:embed="rId3"/>
          <a:stretch>
            <a:fillRect/>
          </a:stretch>
        </p:blipFill>
        <p:spPr>
          <a:xfrm>
            <a:off x="359110" y="3535018"/>
            <a:ext cx="3857290" cy="3153010"/>
          </a:xfrm>
          <a:prstGeom prst="rect">
            <a:avLst/>
          </a:prstGeom>
        </p:spPr>
      </p:pic>
      <p:pic>
        <p:nvPicPr>
          <p:cNvPr id="5" name="Picture 4">
            <a:extLst>
              <a:ext uri="{FF2B5EF4-FFF2-40B4-BE49-F238E27FC236}">
                <a16:creationId xmlns:a16="http://schemas.microsoft.com/office/drawing/2014/main" id="{30226233-E032-DF7A-3D34-2E2F0E9D86F6}"/>
              </a:ext>
            </a:extLst>
          </p:cNvPr>
          <p:cNvPicPr>
            <a:picLocks noChangeAspect="1"/>
          </p:cNvPicPr>
          <p:nvPr/>
        </p:nvPicPr>
        <p:blipFill>
          <a:blip r:embed="rId4"/>
          <a:stretch>
            <a:fillRect/>
          </a:stretch>
        </p:blipFill>
        <p:spPr>
          <a:xfrm>
            <a:off x="3932859" y="474333"/>
            <a:ext cx="8259141" cy="3060685"/>
          </a:xfrm>
          <a:prstGeom prst="rect">
            <a:avLst/>
          </a:prstGeom>
        </p:spPr>
      </p:pic>
      <p:pic>
        <p:nvPicPr>
          <p:cNvPr id="9" name="Picture 8">
            <a:extLst>
              <a:ext uri="{FF2B5EF4-FFF2-40B4-BE49-F238E27FC236}">
                <a16:creationId xmlns:a16="http://schemas.microsoft.com/office/drawing/2014/main" id="{2C6D0284-8E80-0712-6C78-996EE8A0C2B4}"/>
              </a:ext>
            </a:extLst>
          </p:cNvPr>
          <p:cNvPicPr>
            <a:picLocks noChangeAspect="1"/>
          </p:cNvPicPr>
          <p:nvPr/>
        </p:nvPicPr>
        <p:blipFill>
          <a:blip r:embed="rId5"/>
          <a:stretch>
            <a:fillRect/>
          </a:stretch>
        </p:blipFill>
        <p:spPr>
          <a:xfrm>
            <a:off x="6268278" y="3926302"/>
            <a:ext cx="5259812" cy="2931698"/>
          </a:xfrm>
          <a:prstGeom prst="rect">
            <a:avLst/>
          </a:prstGeom>
        </p:spPr>
      </p:pic>
    </p:spTree>
    <p:extLst>
      <p:ext uri="{BB962C8B-B14F-4D97-AF65-F5344CB8AC3E}">
        <p14:creationId xmlns:p14="http://schemas.microsoft.com/office/powerpoint/2010/main" val="3645091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FFE27F-DA0F-F618-9D11-7792AE1484B4}"/>
              </a:ext>
            </a:extLst>
          </p:cNvPr>
          <p:cNvPicPr>
            <a:picLocks noChangeAspect="1"/>
          </p:cNvPicPr>
          <p:nvPr/>
        </p:nvPicPr>
        <p:blipFill>
          <a:blip r:embed="rId2"/>
          <a:stretch>
            <a:fillRect/>
          </a:stretch>
        </p:blipFill>
        <p:spPr>
          <a:xfrm>
            <a:off x="8708853" y="2146397"/>
            <a:ext cx="2683504" cy="1647402"/>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3"/>
          <a:stretch>
            <a:fillRect/>
          </a:stretch>
        </p:blipFill>
        <p:spPr>
          <a:xfrm>
            <a:off x="242030" y="4959956"/>
            <a:ext cx="4953000" cy="1682750"/>
          </a:xfrm>
          <a:prstGeom prst="rect">
            <a:avLst/>
          </a:prstGeom>
        </p:spPr>
      </p:pic>
      <p:pic>
        <p:nvPicPr>
          <p:cNvPr id="5" name="Picture 4">
            <a:extLst>
              <a:ext uri="{FF2B5EF4-FFF2-40B4-BE49-F238E27FC236}">
                <a16:creationId xmlns:a16="http://schemas.microsoft.com/office/drawing/2014/main" id="{71302974-103C-4CA0-FF52-36C06F42ECF1}"/>
              </a:ext>
            </a:extLst>
          </p:cNvPr>
          <p:cNvPicPr>
            <a:picLocks noChangeAspect="1"/>
          </p:cNvPicPr>
          <p:nvPr/>
        </p:nvPicPr>
        <p:blipFill>
          <a:blip r:embed="rId4"/>
          <a:stretch>
            <a:fillRect/>
          </a:stretch>
        </p:blipFill>
        <p:spPr>
          <a:xfrm>
            <a:off x="97971" y="2107282"/>
            <a:ext cx="8736693" cy="1725633"/>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5"/>
          <a:stretch>
            <a:fillRect/>
          </a:stretch>
        </p:blipFill>
        <p:spPr>
          <a:xfrm>
            <a:off x="6096000" y="4955459"/>
            <a:ext cx="3756513" cy="1687248"/>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Use the </a:t>
            </a:r>
            <a:r>
              <a:rPr lang="en-US" dirty="0" err="1"/>
              <a:t>tagman.py</a:t>
            </a:r>
            <a:r>
              <a:rPr lang="en-US" dirty="0"/>
              <a:t> tool</a:t>
            </a:r>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646331"/>
          </a:xfrm>
          <a:prstGeom prst="rect">
            <a:avLst/>
          </a:prstGeom>
          <a:noFill/>
        </p:spPr>
        <p:txBody>
          <a:bodyPr wrap="square">
            <a:spAutoFit/>
          </a:bodyPr>
          <a:lstStyle/>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15178</TotalTime>
  <Words>6133</Words>
  <Application>Microsoft Macintosh PowerPoint</Application>
  <PresentationFormat>Widescreen</PresentationFormat>
  <Paragraphs>990</Paragraphs>
  <Slides>75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 Studios Interop</vt:lpstr>
      <vt:lpstr>Overview</vt:lpstr>
      <vt:lpstr>Complete Topology of the  ATD</vt:lpstr>
      <vt:lpstr>Launch the Advanced Routing ATD</vt:lpstr>
      <vt:lpstr>Files to Run the Examples</vt:lpstr>
      <vt:lpstr>Directories with the Inputs Files for each example Download these files to your laptop</vt:lpstr>
      <vt:lpstr>Enable Export/Import of Studios data files in CV This is an Alpha feature and needs to be enabled in the current ATD release. This allows the example files that go with these slides to be loaded.</vt:lpstr>
      <vt:lpstr>Import Enterprise Routing Studio into ATD</vt:lpstr>
      <vt:lpstr>Uploading Tags files Use the tagman.py tool</vt:lpstr>
      <vt:lpstr>Import to CV the Inputs for each example</vt:lpstr>
      <vt:lpstr>Note: Some Tags are created automatically by Studios and do not need to be entered </vt:lpstr>
      <vt:lpstr>Other Notes</vt:lpstr>
      <vt:lpstr> If upgrading CV, new Studios are in a workspace  when the upgrade completes Submit this workspace! To add any new Studios permanently</vt:lpstr>
      <vt:lpstr>Example 1 DC Gateway Router</vt:lpstr>
      <vt:lpstr>Example1: DC Gateway Router  This example also routes between DCs with OSPF</vt:lpstr>
      <vt:lpstr>Example1 </vt:lpstr>
      <vt:lpstr>Example1 Tags</vt:lpstr>
      <vt:lpstr>Example 1 Device Selection</vt:lpstr>
      <vt:lpstr>Example 1 Test</vt:lpstr>
      <vt:lpstr>Example 2 BGP DC Interconnect</vt:lpstr>
      <vt:lpstr>Example2: BGP DC Interconnect DCs route to each other in this example</vt:lpstr>
      <vt:lpstr>Example2</vt:lpstr>
      <vt:lpstr>Example 2 Tags</vt:lpstr>
      <vt:lpstr>Example 2 Device Selection</vt:lpstr>
      <vt:lpstr>Test</vt:lpstr>
      <vt:lpstr>Example 3 EVPN over Enterprise Network</vt:lpstr>
      <vt:lpstr>Example3: L3EVPN on CoreNet </vt:lpstr>
      <vt:lpstr>PowerPoint Presentation</vt:lpstr>
      <vt:lpstr>Example3 Tags</vt:lpstr>
      <vt:lpstr>Example 3 Device Selection</vt:lpstr>
      <vt:lpstr>Test</vt:lpstr>
      <vt:lpstr>Example 4 Campus to ISP</vt:lpstr>
      <vt:lpstr>Example4:  Campus to ISP BGP and OSPF </vt:lpstr>
      <vt:lpstr>PowerPoint Presentation</vt:lpstr>
      <vt:lpstr>Example 4 Tags</vt:lpstr>
      <vt:lpstr>Example 4 Device Selection</vt:lpstr>
      <vt:lpstr>Test</vt:lpstr>
      <vt:lpstr>Example 5 Campus to Campus EVPN </vt:lpstr>
      <vt:lpstr>Example5: Campus to Campus EVPN L2 stretch over the routed Core network</vt:lpstr>
      <vt:lpstr>PowerPoint Presentation</vt:lpstr>
      <vt:lpstr>Example 5 Tags</vt:lpstr>
      <vt:lpstr>Example 5 Device Selection</vt:lpstr>
      <vt:lpstr>Test</vt:lpstr>
      <vt:lpstr>Example 6: OSPF on DC Border Leaf</vt:lpstr>
      <vt:lpstr>Example6: OSPF on DC Border Leaf L3DC has no overlay and mutual redistribution of BGP and OSPF routes. </vt:lpstr>
      <vt:lpstr>PowerPoint Presentation</vt:lpstr>
      <vt:lpstr>Example 6 Tags</vt:lpstr>
      <vt:lpstr>Example 6 Device Selection</vt:lpstr>
      <vt:lpstr>Test</vt:lpstr>
      <vt:lpstr>Example 7 DC Border Leaf OSPF per VRF</vt:lpstr>
      <vt:lpstr>Example7: DC Border Leaf OSPF per VRF L3 DC has EVPN overlay and runs OSPF on Border Leafs in VRF</vt:lpstr>
      <vt:lpstr>PowerPoint Presentation</vt:lpstr>
      <vt:lpstr>Example 7 Tags</vt:lpstr>
      <vt:lpstr>Example 7 Device Selection</vt:lpstr>
      <vt:lpstr>Test</vt:lpstr>
      <vt:lpstr>Example 8 BGP Routed Enterprise</vt:lpstr>
      <vt:lpstr>Example8: BGP Routed Enterprise  No OSPF is used in this example</vt:lpstr>
      <vt:lpstr>PowerPoint Presentation</vt:lpstr>
      <vt:lpstr>Example 8 Tags</vt:lpstr>
      <vt:lpstr>Example 8 Device Selection</vt:lpstr>
      <vt:lpstr>Test</vt:lpstr>
      <vt:lpstr>Example 9: VRF Lite</vt:lpstr>
      <vt:lpstr>Example9: VRF Lite VRFs are used on the Enterprise Core and the DCs</vt:lpstr>
      <vt:lpstr>PowerPoint Presentation</vt:lpstr>
      <vt:lpstr>Example 9 Tags</vt:lpstr>
      <vt:lpstr>Example 9 Device Selection</vt:lpstr>
      <vt:lpstr>Test</vt:lpstr>
      <vt:lpstr>Example 10: Campus L3 to the Edge</vt:lpstr>
      <vt:lpstr>Example10: Campus L3 to the Edge EVPN is used to Stretch L2 and to segment different user groups</vt:lpstr>
      <vt:lpstr>PowerPoint Presentation</vt:lpstr>
      <vt:lpstr>PowerPoint Presentation</vt:lpstr>
      <vt:lpstr>Example 1- Tags</vt:lpstr>
      <vt:lpstr>Device Selection</vt:lpstr>
      <vt:lpstr>Example 10 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1111</cp:revision>
  <dcterms:created xsi:type="dcterms:W3CDTF">2022-04-04T16:45:18Z</dcterms:created>
  <dcterms:modified xsi:type="dcterms:W3CDTF">2022-05-06T03:49:35Z</dcterms:modified>
</cp:coreProperties>
</file>